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83"/>
  </p:notesMasterIdLst>
  <p:sldIdLst>
    <p:sldId id="323" r:id="rId2"/>
    <p:sldId id="458" r:id="rId3"/>
    <p:sldId id="326" r:id="rId4"/>
    <p:sldId id="449" r:id="rId5"/>
    <p:sldId id="450" r:id="rId6"/>
    <p:sldId id="325" r:id="rId7"/>
    <p:sldId id="327" r:id="rId8"/>
    <p:sldId id="328" r:id="rId9"/>
    <p:sldId id="329" r:id="rId10"/>
    <p:sldId id="330" r:id="rId11"/>
    <p:sldId id="333" r:id="rId12"/>
    <p:sldId id="334" r:id="rId13"/>
    <p:sldId id="335" r:id="rId14"/>
    <p:sldId id="336" r:id="rId15"/>
    <p:sldId id="337" r:id="rId16"/>
    <p:sldId id="338" r:id="rId17"/>
    <p:sldId id="451" r:id="rId18"/>
    <p:sldId id="341" r:id="rId19"/>
    <p:sldId id="412" r:id="rId20"/>
    <p:sldId id="413" r:id="rId21"/>
    <p:sldId id="414" r:id="rId22"/>
    <p:sldId id="415" r:id="rId23"/>
    <p:sldId id="416" r:id="rId24"/>
    <p:sldId id="417" r:id="rId25"/>
    <p:sldId id="418" r:id="rId26"/>
    <p:sldId id="342" r:id="rId27"/>
    <p:sldId id="345" r:id="rId28"/>
    <p:sldId id="346" r:id="rId29"/>
    <p:sldId id="452" r:id="rId30"/>
    <p:sldId id="348" r:id="rId31"/>
    <p:sldId id="445" r:id="rId32"/>
    <p:sldId id="444" r:id="rId33"/>
    <p:sldId id="447" r:id="rId34"/>
    <p:sldId id="448" r:id="rId35"/>
    <p:sldId id="349" r:id="rId36"/>
    <p:sldId id="460" r:id="rId37"/>
    <p:sldId id="350" r:id="rId38"/>
    <p:sldId id="351" r:id="rId39"/>
    <p:sldId id="453" r:id="rId40"/>
    <p:sldId id="353" r:id="rId41"/>
    <p:sldId id="354" r:id="rId42"/>
    <p:sldId id="355" r:id="rId43"/>
    <p:sldId id="357" r:id="rId44"/>
    <p:sldId id="454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457" r:id="rId55"/>
    <p:sldId id="455" r:id="rId56"/>
    <p:sldId id="419" r:id="rId57"/>
    <p:sldId id="463" r:id="rId58"/>
    <p:sldId id="420" r:id="rId59"/>
    <p:sldId id="421" r:id="rId60"/>
    <p:sldId id="422" r:id="rId61"/>
    <p:sldId id="423" r:id="rId62"/>
    <p:sldId id="424" r:id="rId63"/>
    <p:sldId id="462" r:id="rId64"/>
    <p:sldId id="426" r:id="rId65"/>
    <p:sldId id="427" r:id="rId66"/>
    <p:sldId id="464" r:id="rId67"/>
    <p:sldId id="429" r:id="rId68"/>
    <p:sldId id="430" r:id="rId69"/>
    <p:sldId id="465" r:id="rId70"/>
    <p:sldId id="432" r:id="rId71"/>
    <p:sldId id="433" r:id="rId72"/>
    <p:sldId id="434" r:id="rId73"/>
    <p:sldId id="435" r:id="rId74"/>
    <p:sldId id="466" r:id="rId75"/>
    <p:sldId id="439" r:id="rId76"/>
    <p:sldId id="440" r:id="rId77"/>
    <p:sldId id="441" r:id="rId78"/>
    <p:sldId id="442" r:id="rId79"/>
    <p:sldId id="443" r:id="rId80"/>
    <p:sldId id="461" r:id="rId81"/>
    <p:sldId id="459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4"/>
    <p:restoredTop sz="50000" autoAdjust="0"/>
  </p:normalViewPr>
  <p:slideViewPr>
    <p:cSldViewPr snapToGrid="0" snapToObjects="1">
      <p:cViewPr>
        <p:scale>
          <a:sx n="86" d="100"/>
          <a:sy n="86" d="100"/>
        </p:scale>
        <p:origin x="-240" y="80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71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4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97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1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5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8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11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3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70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8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2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78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69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82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LiveSlide</a:t>
            </a:r>
            <a:r>
              <a:rPr lang="en-US" dirty="0"/>
              <a:t> Site</a:t>
            </a:r>
          </a:p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3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79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25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0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10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75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91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32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0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4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7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27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57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25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6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LiveSlide</a:t>
            </a:r>
            <a:r>
              <a:rPr lang="en-US" dirty="0"/>
              <a:t> Site</a:t>
            </a:r>
          </a:p>
          <a:p>
            <a:r>
              <a:rPr lang="en-US" dirty="0"/>
              <a:t>http://</a:t>
            </a:r>
            <a:r>
              <a:rPr lang="en-US" dirty="0" err="1"/>
              <a:t>ruder.io</a:t>
            </a:r>
            <a:r>
              <a:rPr lang="en-US" dirty="0"/>
              <a:t>/optimizing-gradient-descent/</a:t>
            </a:r>
            <a:r>
              <a:rPr lang="en-US" dirty="0" err="1"/>
              <a:t>index.html#adam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0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9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64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8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3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4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6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6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34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9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8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23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44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84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6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64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2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522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42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4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chatbotslife.com</a:t>
            </a:r>
            <a:r>
              <a:rPr lang="en-US" dirty="0"/>
              <a:t>/regularization-in-deep-learning-f649a45d6e0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38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0.png"/><Relationship Id="rId5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31.png"/><Relationship Id="rId5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15" Type="http://schemas.openxmlformats.org/officeDocument/2006/relationships/image" Target="../media/image14.emf"/><Relationship Id="rId10" Type="http://schemas.openxmlformats.org/officeDocument/2006/relationships/image" Target="../media/image16.png"/><Relationship Id="rId8" Type="http://schemas.openxmlformats.org/officeDocument/2006/relationships/image" Target="../media/image23.png"/><Relationship Id="rId9" Type="http://schemas.openxmlformats.org/officeDocument/2006/relationships/image" Target="../media/image15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oleObject" Target="../embeddings/oleObject4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emf"/><Relationship Id="rId6" Type="http://schemas.openxmlformats.org/officeDocument/2006/relationships/image" Target="../media/image430.png"/><Relationship Id="rId7" Type="http://schemas.openxmlformats.org/officeDocument/2006/relationships/image" Target="../media/image45.png"/><Relationship Id="rId8" Type="http://schemas.openxmlformats.org/officeDocument/2006/relationships/image" Target="../media/image2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7" Type="http://schemas.openxmlformats.org/officeDocument/2006/relationships/image" Target="../media/image5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7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9.emf"/><Relationship Id="rId8" Type="http://schemas.openxmlformats.org/officeDocument/2006/relationships/image" Target="../media/image4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4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5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image" Target="../media/image46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46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5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281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64.png"/><Relationship Id="rId4" Type="http://schemas.openxmlformats.org/officeDocument/2006/relationships/image" Target="../media/image200.png"/><Relationship Id="rId5" Type="http://schemas.openxmlformats.org/officeDocument/2006/relationships/image" Target="../media/image210.png"/><Relationship Id="rId6" Type="http://schemas.openxmlformats.org/officeDocument/2006/relationships/image" Target="../media/image220.png"/><Relationship Id="rId7" Type="http://schemas.openxmlformats.org/officeDocument/2006/relationships/image" Target="../media/image230.png"/><Relationship Id="rId8" Type="http://schemas.openxmlformats.org/officeDocument/2006/relationships/image" Target="../media/image240.png"/><Relationship Id="rId9" Type="http://schemas.openxmlformats.org/officeDocument/2006/relationships/image" Target="../media/image250.png"/><Relationship Id="rId10" Type="http://schemas.openxmlformats.org/officeDocument/2006/relationships/image" Target="../media/image260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1.png"/><Relationship Id="rId1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630.png"/><Relationship Id="rId4" Type="http://schemas.openxmlformats.org/officeDocument/2006/relationships/image" Target="../media/image64.png"/><Relationship Id="rId5" Type="http://schemas.openxmlformats.org/officeDocument/2006/relationships/image" Target="../media/image280.png"/><Relationship Id="rId6" Type="http://schemas.openxmlformats.org/officeDocument/2006/relationships/image" Target="../media/image290.png"/><Relationship Id="rId7" Type="http://schemas.openxmlformats.org/officeDocument/2006/relationships/image" Target="../media/image300.png"/><Relationship Id="rId8" Type="http://schemas.openxmlformats.org/officeDocument/2006/relationships/image" Target="../media/image31.png"/><Relationship Id="rId9" Type="http://schemas.openxmlformats.org/officeDocument/2006/relationships/image" Target="../media/image320.png"/><Relationship Id="rId10" Type="http://schemas.openxmlformats.org/officeDocument/2006/relationships/image" Target="../media/image3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7.png"/><Relationship Id="rId7" Type="http://schemas.openxmlformats.org/officeDocument/2006/relationships/image" Target="../media/image380.png"/><Relationship Id="rId8" Type="http://schemas.openxmlformats.org/officeDocument/2006/relationships/image" Target="../media/image340.png"/><Relationship Id="rId9" Type="http://schemas.openxmlformats.org/officeDocument/2006/relationships/image" Target="../media/image281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410.png"/><Relationship Id="rId5" Type="http://schemas.openxmlformats.org/officeDocument/2006/relationships/image" Target="../media/image42.png"/><Relationship Id="rId6" Type="http://schemas.openxmlformats.org/officeDocument/2006/relationships/image" Target="../media/image431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hyperlink" Target="http://jmlr.org/papers/volume15/srivastava14a/srivastava14a.pdf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21: Optimization and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8" y="92189"/>
            <a:ext cx="3416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Conditioning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Poorly conditioned Hessian matrix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High curvature</a:t>
            </a:r>
            <a:r>
              <a:rPr lang="en-US" sz="2400" dirty="0"/>
              <a:t>: small steps leads to huge increase </a:t>
            </a:r>
          </a:p>
          <a:p>
            <a:r>
              <a:rPr lang="en-US" sz="2400" dirty="0"/>
              <a:t>Learning is slow despite strong gradients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0036" y="3975293"/>
            <a:ext cx="3144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Critical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cost functions do not have critical points. In particular classification.</a:t>
            </a:r>
          </a:p>
          <a:p>
            <a:r>
              <a:rPr lang="en-US" sz="2400" dirty="0"/>
              <a:t>   </a:t>
            </a:r>
            <a:r>
              <a:rPr lang="en-US" sz="2400" b="1" dirty="0"/>
              <a:t>WHY?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AD8941-CC69-B14D-A51D-37E7995E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28" y="2311165"/>
            <a:ext cx="6816058" cy="40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98699" y="4879976"/>
            <a:ext cx="241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96690" y="4892746"/>
            <a:ext cx="3736513" cy="818227"/>
            <a:chOff x="4637314" y="5156974"/>
            <a:chExt cx="3736513" cy="818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𝑊𝑥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314" y="5156974"/>
                  <a:ext cx="120417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061" r="-454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=2,…,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167" y="5605869"/>
                  <a:ext cx="37216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5" t="-140984" r="-492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029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/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4" imgW="4102100" imgH="609600" progId="Equation.3">
                  <p:embed/>
                </p:oleObj>
              </mc:Choice>
              <mc:Fallback>
                <p:oleObj name="Equation" r:id="rId4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6" imgW="1549400" imgH="495300" progId="Equation.3">
                  <p:embed/>
                </p:oleObj>
              </mc:Choice>
              <mc:Fallback>
                <p:oleObj name="Equation" r:id="rId6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0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4" imgW="2133600" imgH="2209800" progId="Equation.3">
                  <p:embed/>
                </p:oleObj>
              </mc:Choice>
              <mc:Fallback>
                <p:oleObj name="Equation" r:id="rId4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6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/>
              <a:t>Exploding gradients lead to cliffs</a:t>
            </a:r>
          </a:p>
          <a:p>
            <a:r>
              <a:rPr lang="en-US" sz="2400" dirty="0"/>
              <a:t>Can be mitigated using </a:t>
            </a:r>
            <a:r>
              <a:rPr lang="en-US" sz="2400" dirty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9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1"/>
            <a:ext cx="10366679" cy="476760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Oscillations because updates do not exploit curvature information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Average gradient presents faster path to optimal: vertical components cancel 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855993" y="1826212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993" y="1826212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t="-3846" r="-11864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882" r="-1428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Question</a:t>
            </a:r>
            <a:r>
              <a:rPr lang="en-US" sz="2400" dirty="0" smtClean="0"/>
              <a:t>: Why not this?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865418" y="4432515"/>
            <a:ext cx="1713972" cy="83553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895100" y="200149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00" y="200149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Homework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7 OH: 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conceptual questions: Kevin and Chris will continue their office hours.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you have problems with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TensorFlow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please let us know on ED. We will arrange special OH to help if necessary.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Project: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Milestone3 due on Wed. EDA and base model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0552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</a:t>
            </a:r>
            <a:r>
              <a:rPr lang="en-US" sz="2400" dirty="0" smtClean="0"/>
              <a:t>algorithm which will lead us to the </a:t>
            </a:r>
            <a:r>
              <a:rPr lang="en-US" sz="2400" smtClean="0"/>
              <a:t>minimum faster.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1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 smtClean="0"/>
              <a:t>Look each component at a time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6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48" y="3724775"/>
            <a:ext cx="5816" cy="430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3334 L 0.33047 -0.03773 " pathEditMode="relative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0.19036 -0.00231 " pathEditMode="relative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7 L 0.10716 -0.00277 " pathEditMode="relative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342 L 0.04245 0.01342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5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284953" y="4031010"/>
            <a:ext cx="2" cy="20093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277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119397"/>
            <a:ext cx="1086168" cy="2499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07" y="3724775"/>
            <a:ext cx="436814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19" y="3724775"/>
            <a:ext cx="5816" cy="430156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809705" y="4058724"/>
            <a:ext cx="1005325" cy="141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208 L 0.30677 0.01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277 L 0.1569 -0.003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6576 0.00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040315" y="4897827"/>
            <a:ext cx="1067001" cy="339193"/>
            <a:chOff x="2040315" y="4897827"/>
            <a:chExt cx="1067001" cy="339193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101991" y="4905735"/>
              <a:ext cx="1005325" cy="1414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040315" y="4897827"/>
              <a:ext cx="6847" cy="33919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 flipV="1">
            <a:off x="2030064" y="3392071"/>
            <a:ext cx="2541936" cy="153514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597180" y="3392440"/>
            <a:ext cx="1067001" cy="339193"/>
            <a:chOff x="2192715" y="5050227"/>
            <a:chExt cx="1067001" cy="33919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254391" y="5058135"/>
              <a:ext cx="1005325" cy="1414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192715" y="5050227"/>
              <a:ext cx="6847" cy="33919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endCxn id="25" idx="2"/>
          </p:cNvCxnSpPr>
          <p:nvPr/>
        </p:nvCxnSpPr>
        <p:spPr>
          <a:xfrm>
            <a:off x="4641562" y="3414493"/>
            <a:ext cx="1435662" cy="73023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41562" y="3414493"/>
            <a:ext cx="668064" cy="58391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47162" y="4927218"/>
            <a:ext cx="1040943" cy="22229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652482" y="3436915"/>
            <a:ext cx="1040943" cy="22229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4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New gradient descent with momentum: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6440033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400" b="0" i="1" smtClean="0">
                          <a:latin typeface="Cambria Math" charset="0"/>
                        </a:rPr>
                        <m:t>=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400" b="0" i="1" smtClean="0">
                          <a:latin typeface="Cambria Math" charset="0"/>
                        </a:rPr>
                        <m:t>+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𝑎𝑣𝑒𝑟𝑎𝑔𝑒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𝑓𝑟𝑜𝑚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𝑏𝑒𝑓𝑜𝑟𝑒</m:t>
                      </m:r>
                      <m:r>
                        <a:rPr lang="en-US" sz="3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644003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54968" y="277520"/>
            <a:ext cx="10232985" cy="2649427"/>
            <a:chOff x="954968" y="277520"/>
            <a:chExt cx="10232985" cy="2649427"/>
          </a:xfrm>
        </p:grpSpPr>
        <p:sp>
          <p:nvSpPr>
            <p:cNvPr id="5" name="Rectangle 4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ounded Rectangular Callout 14"/>
                <p:cNvSpPr/>
                <p:nvPr/>
              </p:nvSpPr>
              <p:spPr>
                <a:xfrm>
                  <a:off x="7506906" y="277520"/>
                  <a:ext cx="3681047" cy="719477"/>
                </a:xfrm>
                <a:prstGeom prst="wedgeRoundRectCallout">
                  <a:avLst>
                    <a:gd name="adj1" fmla="val -133411"/>
                    <a:gd name="adj2" fmla="val 174092"/>
                    <a:gd name="adj3" fmla="val 16667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</m:oMath>
                  </a14:m>
                  <a:r>
                    <a:rPr lang="en-US" sz="2000" dirty="0"/>
                    <a:t>is the Neural Network</a:t>
                  </a:r>
                </a:p>
              </p:txBody>
            </p:sp>
          </mc:Choice>
          <mc:Fallback>
            <p:sp>
              <p:nvSpPr>
                <p:cNvPr id="15" name="Rounded Rectangular Callout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906" y="277520"/>
                  <a:ext cx="3681047" cy="719477"/>
                </a:xfrm>
                <a:prstGeom prst="wedgeRoundRectCallout">
                  <a:avLst>
                    <a:gd name="adj1" fmla="val -133411"/>
                    <a:gd name="adj2" fmla="val 174092"/>
                    <a:gd name="adj3" fmla="val 16667"/>
                  </a:avLst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27606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27606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954968" y="4502900"/>
            <a:ext cx="10082000" cy="2237373"/>
            <a:chOff x="954968" y="4502900"/>
            <a:chExt cx="10082000" cy="2237373"/>
          </a:xfrm>
        </p:grpSpPr>
        <p:sp>
          <p:nvSpPr>
            <p:cNvPr id="21" name="Rectangle 20"/>
            <p:cNvSpPr/>
            <p:nvPr/>
          </p:nvSpPr>
          <p:spPr>
            <a:xfrm>
              <a:off x="954968" y="4502900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+(1−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) 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77603" y="4751218"/>
                  <a:ext cx="268804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𝜆𝜈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603" y="4751218"/>
                  <a:ext cx="2688044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ounded Rectangular Callout 7"/>
            <p:cNvSpPr/>
            <p:nvPr/>
          </p:nvSpPr>
          <p:spPr>
            <a:xfrm>
              <a:off x="4525623" y="6020796"/>
              <a:ext cx="3681047" cy="719477"/>
            </a:xfrm>
            <a:prstGeom prst="wedgeRoundRectCallout">
              <a:avLst>
                <a:gd name="adj1" fmla="val -64400"/>
                <a:gd name="adj2" fmla="val -152384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655721"/>
              </p:ext>
            </p:extLst>
          </p:nvPr>
        </p:nvGraphicFramePr>
        <p:xfrm>
          <a:off x="4767114" y="6062413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Equation" r:id="rId14" imgW="596900" imgH="203200" progId="Equation.3">
                  <p:embed/>
                </p:oleObj>
              </mc:Choice>
              <mc:Fallback>
                <p:oleObj name="Equation" r:id="rId14" imgW="596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67114" y="6062413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094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 an </a:t>
            </a:r>
            <a:r>
              <a:rPr lang="en-US" sz="2400" dirty="0">
                <a:solidFill>
                  <a:srgbClr val="0000FF"/>
                </a:solidFill>
              </a:rPr>
              <a:t>interim</a:t>
            </a:r>
            <a:r>
              <a:rPr lang="en-US" sz="2400" dirty="0"/>
              <a:t> update:</a:t>
            </a:r>
          </a:p>
          <a:p>
            <a:endParaRPr lang="en-US" sz="2400" dirty="0"/>
          </a:p>
          <a:p>
            <a:r>
              <a:rPr lang="en-US" sz="2400" dirty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4" imgW="698500" imgH="165100" progId="Equation.3">
                  <p:embed/>
                </p:oleObj>
              </mc:Choice>
              <mc:Fallback>
                <p:oleObj name="Equation" r:id="rId4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C8C0FADA-429E-724C-BE7A-C7154D0950BD}"/>
                  </a:ext>
                </a:extLst>
              </p:cNvPr>
              <p:cNvSpPr txBox="1"/>
              <p:nvPr/>
            </p:nvSpPr>
            <p:spPr>
              <a:xfrm>
                <a:off x="5035883" y="1700263"/>
                <a:ext cx="1676228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0FADA-429E-724C-BE7A-C7154D09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83" y="1700263"/>
                <a:ext cx="1676228" cy="378502"/>
              </a:xfrm>
              <a:prstGeom prst="rect">
                <a:avLst/>
              </a:prstGeom>
              <a:blipFill>
                <a:blip r:embed="rId6"/>
                <a:stretch>
                  <a:fillRect l="-3759" t="-12903" r="-752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583E483B-D0C8-AA4D-8773-7A00F7F7BAA2}"/>
                  </a:ext>
                </a:extLst>
              </p:cNvPr>
              <p:cNvSpPr txBox="1"/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28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3E483B-D0C8-AA4D-8773-7A00F7F7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8B7003-5E87-7E46-8A5F-F07041104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920" y="5122816"/>
            <a:ext cx="1677987" cy="2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pic>
        <p:nvPicPr>
          <p:cNvPr id="5" name="slide.url=https://distill.pub/2017/momentum/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r>
              <a:rPr lang="en-US" b="1" dirty="0"/>
              <a:t>Regularization </a:t>
            </a:r>
            <a:r>
              <a:rPr lang="en-US" b="1" dirty="0"/>
              <a:t>of NN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4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367FAE16-620E-834B-A669-A8DF0A747639}"/>
              </a:ext>
            </a:extLst>
          </p:cNvPr>
          <p:cNvGrpSpPr/>
          <p:nvPr/>
        </p:nvGrpSpPr>
        <p:grpSpPr>
          <a:xfrm>
            <a:off x="3797031" y="2063632"/>
            <a:ext cx="1069375" cy="1494475"/>
            <a:chOff x="2982825" y="3034031"/>
            <a:chExt cx="1905346" cy="187877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E8C58006-392A-5D4D-B806-692D757B694D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2858A4CD-270D-AA40-B073-DE0A0B4612FF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DF4E6987-75F1-8049-858A-380E1291D759}"/>
              </a:ext>
            </a:extLst>
          </p:cNvPr>
          <p:cNvGrpSpPr/>
          <p:nvPr/>
        </p:nvGrpSpPr>
        <p:grpSpPr>
          <a:xfrm>
            <a:off x="3794750" y="2567201"/>
            <a:ext cx="1468953" cy="981062"/>
            <a:chOff x="2982825" y="3034031"/>
            <a:chExt cx="1905346" cy="187877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6175FD15-2C99-BF47-87AC-E6672851302A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AB32F97A-EBE3-2B4A-B868-9C75742039F6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29F2E1E7-3267-104A-86C4-C376F57012D6}"/>
              </a:ext>
            </a:extLst>
          </p:cNvPr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3203432F-AD01-5343-B7EA-69B7BF733328}"/>
              </a:ext>
            </a:extLst>
          </p:cNvPr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4F86873B-30EB-D54B-9C14-217F5BA2C50A}"/>
              </a:ext>
            </a:extLst>
          </p:cNvPr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B91C10D8-F13F-4344-AB8F-AC2340D532C3}"/>
              </a:ext>
            </a:extLst>
          </p:cNvPr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7E245BD8-A59C-8B4D-9066-9B23132C52A3}"/>
              </a:ext>
            </a:extLst>
          </p:cNvPr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06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165214" y="2703991"/>
            <a:ext cx="298809" cy="83571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F71564E8-B9EA-5D43-9A87-E752E44E97CA}"/>
              </a:ext>
            </a:extLst>
          </p:cNvPr>
          <p:cNvGrpSpPr/>
          <p:nvPr/>
        </p:nvGrpSpPr>
        <p:grpSpPr>
          <a:xfrm rot="5400000">
            <a:off x="4918600" y="2930110"/>
            <a:ext cx="832258" cy="386933"/>
            <a:chOff x="2982825" y="3034031"/>
            <a:chExt cx="1905346" cy="187877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C1E705C6-0EAA-E04B-B24F-F0E49E7318EA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BCA06E6F-AEF9-A846-8CF7-77F6958FCEC1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55C74FB8-456F-7A46-A4B9-C5DF56012E99}"/>
              </a:ext>
            </a:extLst>
          </p:cNvPr>
          <p:cNvGrpSpPr/>
          <p:nvPr/>
        </p:nvGrpSpPr>
        <p:grpSpPr>
          <a:xfrm rot="5400000">
            <a:off x="5297283" y="2537709"/>
            <a:ext cx="417138" cy="743658"/>
            <a:chOff x="2982825" y="3034031"/>
            <a:chExt cx="1905346" cy="187877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FAE3CF1A-6409-3646-8223-EAA3A5FAA551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D931CAB3-8784-204B-88BE-11BC311E3EBA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5FC31BFB-1C85-5742-9503-85318B11AEF2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1A5B0CB5-65E5-8649-8EA4-5B5A6F2A838A}"/>
              </a:ext>
            </a:extLst>
          </p:cNvPr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578A00E0-7EEE-3D46-8E6C-87D387DBBFAF}"/>
              </a:ext>
            </a:extLst>
          </p:cNvPr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5B9A350E-15E0-B744-AEC4-D699FF1A7DED}"/>
              </a:ext>
            </a:extLst>
          </p:cNvPr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18B134DF-065B-294F-93D6-B20EE8C90771}"/>
              </a:ext>
            </a:extLst>
          </p:cNvPr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F0E5A89B-3389-FB41-8AE4-980053EB4FD6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709ACF8D-4440-8A4A-BD98-A4C19BE24F3B}"/>
              </a:ext>
            </a:extLst>
          </p:cNvPr>
          <p:cNvCxnSpPr>
            <a:cxnSpLocks/>
          </p:cNvCxnSpPr>
          <p:nvPr/>
        </p:nvCxnSpPr>
        <p:spPr>
          <a:xfrm flipV="1">
            <a:off x="5850229" y="2589089"/>
            <a:ext cx="245771" cy="38188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88CFFB42-E984-5E45-8E59-E8B488D59346}"/>
              </a:ext>
            </a:extLst>
          </p:cNvPr>
          <p:cNvGrpSpPr/>
          <p:nvPr/>
        </p:nvGrpSpPr>
        <p:grpSpPr>
          <a:xfrm>
            <a:off x="5834141" y="2598247"/>
            <a:ext cx="261860" cy="381884"/>
            <a:chOff x="2982825" y="3034031"/>
            <a:chExt cx="1905346" cy="187877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xmlns="" id="{C4A15CA7-5804-0849-8A78-7ABAF920EAAE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BD8719E9-6771-0446-9509-FC04AF873AD4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B9D9663D-1E34-C947-9A09-7CEA45E1C67D}"/>
              </a:ext>
            </a:extLst>
          </p:cNvPr>
          <p:cNvGrpSpPr/>
          <p:nvPr/>
        </p:nvGrpSpPr>
        <p:grpSpPr>
          <a:xfrm>
            <a:off x="5829137" y="2739579"/>
            <a:ext cx="426877" cy="250298"/>
            <a:chOff x="2982825" y="3034031"/>
            <a:chExt cx="1905346" cy="187877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CF1E8545-7ED8-BA4C-AFF2-A8878338FA88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29313EBD-7FCD-B640-81A7-07B8D4483912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C02A47C-88AC-204A-A73A-AE89A9F0240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33085" y="2869319"/>
            <a:ext cx="381162" cy="12055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F0E5A89B-3389-FB41-8AE4-980053EB4FD6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C02A47C-88AC-204A-A73A-AE89A9F0240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77681" y="2869319"/>
            <a:ext cx="336566" cy="1248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Accumulate squared gradients: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594D08-05D3-AA45-A66C-56479E302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460" y="3104261"/>
            <a:ext cx="3324825" cy="752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𝑔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is the gradient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ular Callout 12"/>
          <p:cNvSpPr/>
          <p:nvPr/>
        </p:nvSpPr>
        <p:spPr>
          <a:xfrm>
            <a:off x="8032111" y="3856305"/>
            <a:ext cx="3681047" cy="719477"/>
          </a:xfrm>
          <a:prstGeom prst="wedgeRoundRectCallout">
            <a:avLst>
              <a:gd name="adj1" fmla="val -81456"/>
              <a:gd name="adj2" fmla="val -52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</p:spTree>
    <p:extLst>
      <p:ext uri="{BB962C8B-B14F-4D97-AF65-F5344CB8AC3E}">
        <p14:creationId xmlns:p14="http://schemas.microsoft.com/office/powerpoint/2010/main" val="77830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4968" y="1657369"/>
            <a:ext cx="10082000" cy="1269578"/>
            <a:chOff x="954968" y="1657369"/>
            <a:chExt cx="10082000" cy="1269578"/>
          </a:xfrm>
        </p:grpSpPr>
        <p:sp>
          <p:nvSpPr>
            <p:cNvPr id="17" name="Rectangle 16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27606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27606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094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95533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would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to be the same and inversely proportional to the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95533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14" t="-143333" r="-511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185103" y="3876008"/>
                <a:ext cx="3053913" cy="523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03" y="3876008"/>
                <a:ext cx="3053913" cy="5236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6768565" y="3740419"/>
                <a:ext cx="3797835" cy="2123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∝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3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400" b="0" i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400" b="0" i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sz="3400" b="0" i="1" smtClean="0">
                              <a:latin typeface="Cambria Math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3400" b="0" dirty="0" smtClean="0"/>
              </a:p>
              <a:p>
                <a:pPr/>
                <a:endParaRPr lang="en-US" sz="3400" b="0" dirty="0" smtClean="0"/>
              </a:p>
              <a:p>
                <a:pPr/>
                <a:endParaRPr lang="en-US" sz="3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65" y="3740419"/>
                <a:ext cx="3797835" cy="21234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965067" y="5309323"/>
            <a:ext cx="10082000" cy="1617511"/>
            <a:chOff x="965067" y="5309323"/>
            <a:chExt cx="10082000" cy="1617511"/>
          </a:xfrm>
        </p:grpSpPr>
        <p:sp>
          <p:nvSpPr>
            <p:cNvPr id="26" name="Rectangle 25"/>
            <p:cNvSpPr/>
            <p:nvPr/>
          </p:nvSpPr>
          <p:spPr>
            <a:xfrm>
              <a:off x="965067" y="5309323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1185103" y="5590424"/>
                  <a:ext cx="2360710" cy="551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3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103" y="5590424"/>
                  <a:ext cx="2360710" cy="55156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6817639" y="5387117"/>
                  <a:ext cx="4229428" cy="15397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3400" b="0" i="1" smtClean="0">
                                <a:latin typeface="Cambria Math" charset="0"/>
                              </a:rPr>
                              <m:t>𝛿</m:t>
                            </m:r>
                            <m:r>
                              <a:rPr lang="en-US" sz="3400" b="0" i="1" smtClean="0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400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3400" b="0" i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400" b="0" i="0" smtClean="0"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400" b="0" i="0" smtClean="0"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US" sz="3400" b="0" dirty="0" smtClean="0"/>
                </a:p>
                <a:p>
                  <a:pPr/>
                  <a:endParaRPr lang="en-US" sz="34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639" y="5387117"/>
                  <a:ext cx="4229428" cy="153971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6C6566F7-845E-B646-9A43-27EFA551E58E}"/>
              </a:ext>
            </a:extLst>
          </p:cNvPr>
          <p:cNvSpPr txBox="1"/>
          <p:nvPr/>
        </p:nvSpPr>
        <p:spPr>
          <a:xfrm>
            <a:off x="1151901" y="4799084"/>
            <a:ext cx="62420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U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gradient descent with adaptive learning rate: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12"/>
              <p:cNvSpPr/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24414"/>
                  <a:gd name="adj2" fmla="val 416031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rgbClr val="0000FF"/>
                    </a:solidFill>
                  </a:rPr>
                  <a:t> is a small number, making sure this does not become too large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24414"/>
                  <a:gd name="adj2" fmla="val 416031"/>
                  <a:gd name="adj3" fmla="val 16667"/>
                </a:avLst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20" grpId="0"/>
      <p:bldP spid="21" grpId="0"/>
      <p:bldP spid="24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 non-convex problems, </a:t>
            </a:r>
            <a:r>
              <a:rPr lang="en-US" sz="2400" dirty="0" err="1"/>
              <a:t>AdaGrad</a:t>
            </a:r>
            <a:r>
              <a:rPr lang="en-US" sz="2400" dirty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/>
              <a:t>for gradient accumulation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001B6C8-8989-4445-808E-4774B0C2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586" y="3899355"/>
            <a:ext cx="3324825" cy="7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solidFill>
                  <a:srgbClr val="0000FF"/>
                </a:solidFill>
              </a:rPr>
              <a:t>RMSProp</a:t>
            </a:r>
            <a:r>
              <a:rPr lang="en-US" sz="2400" dirty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Update parameters: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" name="Equation" r:id="rId6" imgW="1168400" imgH="241300" progId="Equation.3">
                  <p:embed/>
                </p:oleObj>
              </mc:Choice>
              <mc:Fallback>
                <p:oleObj name="Equation" r:id="rId6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280C2F-2037-2A44-BB58-1E4E65135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196" y="5058137"/>
            <a:ext cx="3316130" cy="7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Goal: </a:t>
            </a:r>
            <a:r>
              <a:rPr lang="en-US" sz="2400" dirty="0">
                <a:solidFill>
                  <a:srgbClr val="FF0000"/>
                </a:solidFill>
              </a:rPr>
              <a:t>break symmetry </a:t>
            </a:r>
            <a:r>
              <a:rPr lang="en-US" sz="2400" dirty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Initialize all weights (not biases) </a:t>
            </a:r>
            <a:r>
              <a:rPr lang="en-US" sz="2400" dirty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/>
              <a:t>Large</a:t>
            </a:r>
            <a:r>
              <a:rPr lang="en-US" sz="2400" dirty="0"/>
              <a:t> -&gt; grad explosion,  </a:t>
            </a:r>
            <a:r>
              <a:rPr lang="en-US" sz="2400" i="1" dirty="0"/>
              <a:t>Small</a:t>
            </a:r>
            <a:r>
              <a:rPr lang="en-US" sz="2400" dirty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 Initialization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Heuristic for all outputs to have </a:t>
            </a:r>
            <a:r>
              <a:rPr lang="en-US" sz="2400" dirty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For a fully-connected layer with </a:t>
            </a:r>
            <a:r>
              <a:rPr lang="en-US" sz="2400" i="1" dirty="0">
                <a:latin typeface="Times"/>
                <a:cs typeface="Times"/>
              </a:rPr>
              <a:t>m</a:t>
            </a:r>
            <a:r>
              <a:rPr lang="en-US" sz="2400" dirty="0"/>
              <a:t> inputs: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For </a:t>
            </a:r>
            <a:r>
              <a:rPr lang="en-US" sz="2400" dirty="0" err="1"/>
              <a:t>ReLU</a:t>
            </a:r>
            <a:r>
              <a:rPr lang="en-US" sz="2400" dirty="0"/>
              <a:t> units, it is recommended: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" name="Equation" r:id="rId6" imgW="965200" imgH="431800" progId="Equation.3">
                  <p:embed/>
                </p:oleObj>
              </mc:Choice>
              <mc:Fallback>
                <p:oleObj name="Equation" r:id="rId6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Fully-connected layer with </a:t>
            </a:r>
            <a:r>
              <a:rPr lang="en-US" sz="2400" i="1" dirty="0">
                <a:latin typeface="Times"/>
                <a:cs typeface="Times"/>
              </a:rPr>
              <a:t>m</a:t>
            </a:r>
            <a:r>
              <a:rPr lang="en-US" sz="2400" dirty="0"/>
              <a:t> inputs, </a:t>
            </a:r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Heuristic trades off between initialize all 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Sparse</a:t>
            </a:r>
            <a:r>
              <a:rPr lang="en-US" sz="2400" dirty="0"/>
              <a:t> variant when </a:t>
            </a:r>
            <a:r>
              <a:rPr lang="en-US" sz="2400" i="1" dirty="0">
                <a:latin typeface="Times"/>
                <a:cs typeface="Times"/>
              </a:rPr>
              <a:t>m </a:t>
            </a:r>
            <a:r>
              <a:rPr lang="en-US" sz="2400" dirty="0">
                <a:solidFill>
                  <a:srgbClr val="000000"/>
                </a:solidFill>
              </a:rPr>
              <a:t>is large</a:t>
            </a:r>
            <a:endParaRPr lang="en-US" sz="2400" dirty="0"/>
          </a:p>
          <a:p>
            <a:pPr lvl="1">
              <a:spcAft>
                <a:spcPts val="1200"/>
              </a:spcAft>
            </a:pPr>
            <a:r>
              <a:rPr lang="en-US" sz="1800" dirty="0"/>
              <a:t> </a:t>
            </a:r>
            <a:r>
              <a:rPr lang="en-US" sz="2000" dirty="0"/>
              <a:t>Initialize </a:t>
            </a:r>
            <a:r>
              <a:rPr lang="en-US" sz="2000" i="1" dirty="0"/>
              <a:t>k</a:t>
            </a:r>
            <a:r>
              <a:rPr lang="en-US" sz="2000" dirty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4" imgW="1727200" imgH="495300" progId="Equation.3">
                  <p:embed/>
                </p:oleObj>
              </mc:Choice>
              <mc:Fallback>
                <p:oleObj name="Equation" r:id="rId4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64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pic>
        <p:nvPicPr>
          <p:cNvPr id="5" name="slide.url=http://ruder.io/optimizing-gradient-descent/index.html#ada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b="1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6000" dirty="0"/>
          </a:p>
          <a:p>
            <a:r>
              <a:rPr lang="en-US" sz="2400" dirty="0"/>
              <a:t>Features in </a:t>
            </a:r>
            <a:r>
              <a:rPr lang="en-US" sz="2400" dirty="0">
                <a:solidFill>
                  <a:srgbClr val="0000FF"/>
                </a:solidFill>
              </a:rPr>
              <a:t>same scale</a:t>
            </a:r>
            <a:r>
              <a:rPr lang="en-US" sz="2400" dirty="0"/>
              <a:t>: mean 0 and variance 1</a:t>
            </a:r>
          </a:p>
          <a:p>
            <a:pPr lvl="1"/>
            <a:r>
              <a:rPr lang="en-US" sz="1800" dirty="0"/>
              <a:t>Speeds up learning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Equation" r:id="rId4" imgW="635000" imgH="393700" progId="Equation.3">
                  <p:embed/>
                </p:oleObj>
              </mc:Choice>
              <mc:Fallback>
                <p:oleObj name="Equation" r:id="rId4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6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6214"/>
            <a:ext cx="10972800" cy="767276"/>
          </a:xfrm>
        </p:spPr>
        <p:txBody>
          <a:bodyPr/>
          <a:lstStyle/>
          <a:p>
            <a:r>
              <a:rPr lang="en-US" dirty="0"/>
              <a:t>Feature Normalization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F0F3D844-7595-7C41-ABFD-995560D63507}"/>
                  </a:ext>
                </a:extLst>
              </p:cNvPr>
              <p:cNvSpPr txBox="1"/>
              <p:nvPr/>
            </p:nvSpPr>
            <p:spPr>
              <a:xfrm>
                <a:off x="9306694" y="168826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F3D844-7595-7C41-ABFD-995560D6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94" y="168826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8475" r="-1186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Covariance Shift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Each hidden layer changes distribution of inputs to next layer: </a:t>
            </a:r>
            <a:r>
              <a:rPr lang="en-US" i="1" dirty="0"/>
              <a:t>slows down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time:</a:t>
            </a:r>
          </a:p>
          <a:p>
            <a:pPr lvl="1"/>
            <a:r>
              <a:rPr lang="en-US" dirty="0"/>
              <a:t>Mini-batch of activations for layer to normalize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Equation" r:id="rId4" imgW="1511300" imgH="812800" progId="Equation.3">
                  <p:embed/>
                </p:oleObj>
              </mc:Choice>
              <mc:Fallback>
                <p:oleObj name="Equation" r:id="rId4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8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time: </a:t>
            </a:r>
          </a:p>
          <a:p>
            <a:pPr lvl="1"/>
            <a:r>
              <a:rPr lang="en-US" dirty="0"/>
              <a:t>Mini-batch of activations for layer to normalize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  where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" name="Equation" r:id="rId4" imgW="736600" imgH="393700" progId="Equation.3">
                  <p:embed/>
                </p:oleObj>
              </mc:Choice>
              <mc:Fallback>
                <p:oleObj name="Equation" r:id="rId4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" name="Equation" r:id="rId6" imgW="2578100" imgH="469900" progId="Equation.3">
                  <p:embed/>
                </p:oleObj>
              </mc:Choice>
              <mc:Fallback>
                <p:oleObj name="Equation" r:id="rId6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52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b="1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/>
              <a:t>Training time: </a:t>
            </a:r>
          </a:p>
          <a:p>
            <a:pPr lvl="1"/>
            <a:r>
              <a:rPr lang="en-US" dirty="0"/>
              <a:t>Normalization can reduce expressive power</a:t>
            </a:r>
          </a:p>
          <a:p>
            <a:pPr lvl="1"/>
            <a:r>
              <a:rPr lang="en-US" dirty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/>
          </a:p>
          <a:p>
            <a:pPr lvl="1"/>
            <a:r>
              <a:rPr lang="en-US" dirty="0"/>
              <a:t>Allows network to </a:t>
            </a:r>
            <a:r>
              <a:rPr lang="en-US" dirty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Equation" r:id="rId4" imgW="495300" imgH="203200" progId="Equation.3">
                  <p:embed/>
                </p:oleObj>
              </mc:Choice>
              <mc:Fallback>
                <p:oleObj name="Equation" r:id="rId4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2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Equation" r:id="rId5" imgW="1498600" imgH="927100" progId="Equation.3">
                  <p:embed/>
                </p:oleObj>
              </mc:Choice>
              <mc:Fallback>
                <p:oleObj name="Equation" r:id="rId5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7" name="Equation" r:id="rId5" imgW="1524000" imgH="927100" progId="Equation.3">
                  <p:embed/>
                </p:oleObj>
              </mc:Choice>
              <mc:Fallback>
                <p:oleObj name="Equation" r:id="rId5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17875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the </a:t>
            </a:r>
            <a:r>
              <a:rPr lang="en-US" dirty="0">
                <a:solidFill>
                  <a:srgbClr val="0000FF"/>
                </a:solidFill>
              </a:rPr>
              <a:t>joint loss </a:t>
            </a:r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mini-batches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u="sng" dirty="0">
                <a:solidFill>
                  <a:srgbClr val="0000FF"/>
                </a:solidFill>
              </a:rPr>
              <a:t>Back-propagate </a:t>
            </a:r>
            <a:r>
              <a:rPr lang="en-US" i="1" u="sng" dirty="0">
                <a:solidFill>
                  <a:srgbClr val="0000FF"/>
                </a:solidFill>
              </a:rPr>
              <a:t>through</a:t>
            </a:r>
            <a:r>
              <a:rPr lang="en-US" u="sng" dirty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/>
              <a:t>Test time:</a:t>
            </a:r>
          </a:p>
          <a:p>
            <a:pPr lvl="1"/>
            <a:r>
              <a:rPr lang="en-US" dirty="0"/>
              <a:t>Model needs to be 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μ</a:t>
            </a:r>
            <a:r>
              <a:rPr lang="en-US" dirty="0"/>
              <a:t> and </a:t>
            </a:r>
            <a:r>
              <a:rPr lang="en-US" i="1" dirty="0" err="1"/>
              <a:t>σ</a:t>
            </a:r>
            <a:r>
              <a:rPr lang="en-US" dirty="0"/>
              <a:t> with </a:t>
            </a:r>
            <a:r>
              <a:rPr lang="en-US" dirty="0">
                <a:solidFill>
                  <a:srgbClr val="0000FF"/>
                </a:solidFill>
              </a:rPr>
              <a:t>running averages </a:t>
            </a:r>
            <a:r>
              <a:rPr lang="en-US" dirty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2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>
                <a:solidFill>
                  <a:schemeClr val="accent1"/>
                </a:solidFill>
              </a:rPr>
              <a:t>reduce its generalization error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but not its training error.</a:t>
            </a:r>
          </a:p>
        </p:txBody>
      </p:sp>
    </p:spTree>
    <p:extLst>
      <p:ext uri="{BB962C8B-B14F-4D97-AF65-F5344CB8AC3E}">
        <p14:creationId xmlns:p14="http://schemas.microsoft.com/office/powerpoint/2010/main" val="16164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Fitting a deep neural network with 5 layers and 100 neurons per layer can lead to a very good prediction on the training set but poor prediction on validations set.</a:t>
            </a:r>
          </a:p>
        </p:txBody>
      </p:sp>
    </p:spTree>
    <p:extLst>
      <p:ext uri="{BB962C8B-B14F-4D97-AF65-F5344CB8AC3E}">
        <p14:creationId xmlns:p14="http://schemas.microsoft.com/office/powerpoint/2010/main" val="17301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Change to </a:t>
                </a:r>
                <a:r>
                  <a:rPr lang="mr-IN" dirty="0"/>
                  <a:t>…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Weights decay</a:t>
                </a:r>
              </a:p>
              <a:p>
                <a:pPr lvl="1"/>
                <a:r>
                  <a:rPr lang="en-US" sz="1800" dirty="0"/>
                  <a:t>MAP estimation with Gaussian prior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/>
                  <a:t>Laplacian</a:t>
                </a:r>
                <a:r>
                  <a:rPr lang="en-US" sz="1800" dirty="0"/>
                  <a:t> prior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969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59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  <p:bldP spid="4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vs.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Goal of learning: </a:t>
                </a:r>
                <a:r>
                  <a:rPr lang="en-US" sz="2400" dirty="0">
                    <a:solidFill>
                      <a:srgbClr val="0000FF"/>
                    </a:solidFill>
                  </a:rPr>
                  <a:t>minimize generalization error, or the loss function</a:t>
                </a:r>
              </a:p>
              <a:p>
                <a:r>
                  <a:rPr lang="en-US" sz="2400" dirty="0">
                    <a:solidFill>
                      <a:srgbClr val="0000FF"/>
                    </a:solidFill>
                  </a:rPr>
                  <a:t>						</a:t>
                </a:r>
                <a:endParaRPr lang="en-US" sz="2400" b="0" i="1" dirty="0">
                  <a:solidFill>
                    <a:srgbClr val="0000FF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𝓛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mr-IN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rgbClr val="0000FF"/>
                  </a:solidFill>
                </a:endParaRPr>
              </a:p>
              <a:p>
                <a:endParaRPr lang="en-US" sz="2400" dirty="0">
                  <a:solidFill>
                    <a:srgbClr val="0000FF"/>
                  </a:solidFill>
                </a:endParaRPr>
              </a:p>
              <a:p>
                <a:endParaRPr lang="en-US" sz="2400" dirty="0">
                  <a:solidFill>
                    <a:srgbClr val="0000FF"/>
                  </a:solidFill>
                </a:endParaRPr>
              </a:p>
              <a:p>
                <a:r>
                  <a:rPr lang="en-US" sz="2400" dirty="0"/>
                  <a:t>In practice, </a:t>
                </a:r>
                <a:r>
                  <a:rPr lang="en-US" sz="2400" dirty="0">
                    <a:solidFill>
                      <a:srgbClr val="0000FF"/>
                    </a:solidFill>
                  </a:rPr>
                  <a:t>empirical risk minimization</a:t>
                </a:r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CA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 b="-9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7732424" y="5722662"/>
            <a:ext cx="3921125" cy="968375"/>
          </a:xfrm>
          <a:prstGeom prst="wedgeEllipseCallout">
            <a:avLst>
              <a:gd name="adj1" fmla="val -92503"/>
              <a:gd name="adj2" fmla="val -9944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</a:t>
            </a:r>
            <a:r>
              <a:rPr lang="en-US"/>
              <a:t>optimized different </a:t>
            </a:r>
            <a:r>
              <a:rPr lang="en-US" dirty="0"/>
              <a:t>from the quantity we care about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7285963" y="2998664"/>
            <a:ext cx="3921125" cy="968375"/>
          </a:xfrm>
          <a:prstGeom prst="wedgeEllipseCallout">
            <a:avLst>
              <a:gd name="adj1" fmla="val -68498"/>
              <a:gd name="adj2" fmla="val -7584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f </a:t>
            </a:r>
            <a:r>
              <a:rPr lang="en-US"/>
              <a:t> </a:t>
            </a:r>
            <a:r>
              <a:rPr lang="en-US" dirty="0"/>
              <a:t>is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Change to </a:t>
                </a:r>
                <a:r>
                  <a:rPr lang="mr-IN" dirty="0"/>
                  <a:t>…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b="1" dirty="0"/>
                  <a:t>Decay of weights</a:t>
                </a:r>
              </a:p>
              <a:p>
                <a:pPr lvl="1"/>
                <a:r>
                  <a:rPr lang="en-US" sz="1800" dirty="0"/>
                  <a:t>MAP estimation with Gaussian prior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/>
                  <a:t>Laplacian</a:t>
                </a:r>
                <a:r>
                  <a:rPr lang="en-US" sz="1800" dirty="0"/>
                  <a:t> prior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969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60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644640" y="3181723"/>
            <a:ext cx="1097280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801906" y="983807"/>
            <a:ext cx="2369677" cy="1408937"/>
          </a:xfrm>
          <a:prstGeom prst="cloudCallout">
            <a:avLst>
              <a:gd name="adj1" fmla="val -91550"/>
              <a:gd name="adj2" fmla="val 100660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decay in proportion to size</a:t>
            </a:r>
          </a:p>
        </p:txBody>
      </p:sp>
    </p:spTree>
    <p:extLst>
      <p:ext uri="{BB962C8B-B14F-4D97-AF65-F5344CB8AC3E}">
        <p14:creationId xmlns:p14="http://schemas.microsoft.com/office/powerpoint/2010/main" val="13748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5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 as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166" y="2482037"/>
            <a:ext cx="8229600" cy="32808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Useful if </a:t>
            </a:r>
            <a:r>
              <a:rPr lang="en-US" sz="2400" i="1" dirty="0"/>
              <a:t>K</a:t>
            </a:r>
            <a:r>
              <a:rPr lang="en-US" sz="2400" dirty="0"/>
              <a:t> is known in advance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Optimization: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Construct </a:t>
            </a:r>
            <a:r>
              <a:rPr lang="en-US" dirty="0" err="1"/>
              <a:t>Lagrangian</a:t>
            </a:r>
            <a:r>
              <a:rPr lang="en-US" dirty="0"/>
              <a:t> and apply gradient descent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Projected gradient descent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i="0" smtClean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blipFill rotWithShape="0">
                <a:blip r:embed="rId2"/>
                <a:stretch>
                  <a:fillRect l="-1571" r="-4188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00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64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14297" y="4958748"/>
            <a:ext cx="4186912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 time can be treated as 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hyperparameter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2" y="1736562"/>
            <a:ext cx="7470099" cy="498006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9052" y="1129352"/>
            <a:ext cx="10033896" cy="3097243"/>
            <a:chOff x="1079052" y="1129352"/>
            <a:chExt cx="10033896" cy="3097243"/>
          </a:xfrm>
        </p:grpSpPr>
        <p:sp>
          <p:nvSpPr>
            <p:cNvPr id="5" name="TextBox 4"/>
            <p:cNvSpPr txBox="1"/>
            <p:nvPr/>
          </p:nvSpPr>
          <p:spPr>
            <a:xfrm>
              <a:off x="1079052" y="1129352"/>
              <a:ext cx="10033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Early stopping: terminate while validation set performance is better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732552" y="1591017"/>
              <a:ext cx="487850" cy="2635578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4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  <a:endParaRPr lang="en-US" sz="22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71942" y="4557022"/>
                <a:ext cx="4290662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4.34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4290662" cy="9766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930247" y="5746852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47" y="5746852"/>
                <a:ext cx="53386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/>
          <p:cNvSpPr/>
          <p:nvPr/>
        </p:nvSpPr>
        <p:spPr>
          <a:xfrm rot="5400000">
            <a:off x="6042941" y="4630428"/>
            <a:ext cx="308476" cy="1806417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71942" y="4557022"/>
                <a:ext cx="412074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0.69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4120743" cy="976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6549885" y="6082751"/>
            <a:ext cx="3969542" cy="1079280"/>
            <a:chOff x="7865787" y="5185194"/>
            <a:chExt cx="3549270" cy="51966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7865787" y="5185194"/>
              <a:ext cx="186014" cy="1195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008394" y="5304752"/>
              <a:ext cx="3406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Weights in output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900928" y="5775931"/>
                <a:ext cx="3320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28" y="5775931"/>
                <a:ext cx="332059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5400000">
            <a:off x="5953214" y="4696614"/>
            <a:ext cx="351046" cy="1649440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71942" y="4557022"/>
                <a:ext cx="382579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4.34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825791" cy="9766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7845833" y="4606620"/>
            <a:ext cx="332436" cy="877418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290" r="-604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4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602075" y="5705279"/>
            <a:ext cx="3016512" cy="828433"/>
            <a:chOff x="7364877" y="3621531"/>
            <a:chExt cx="3016512" cy="82843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7680437" y="3621531"/>
              <a:ext cx="526774" cy="4283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4877" y="4049854"/>
              <a:ext cx="3016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Output of hidden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1942" y="4557022"/>
                <a:ext cx="365587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1.3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655873" cy="9766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/>
          <p:cNvSpPr/>
          <p:nvPr/>
        </p:nvSpPr>
        <p:spPr>
          <a:xfrm>
            <a:off x="7845833" y="4606620"/>
            <a:ext cx="332436" cy="877418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290" r="-604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46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dirty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/>
              <a:t>Dropout</a:t>
            </a:r>
            <a:endParaRPr lang="en-US" sz="22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Robustness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dirty="0">
                <a:solidFill>
                  <a:srgbClr val="0000FF"/>
                </a:solidFill>
              </a:rPr>
              <a:t>perturbation of network weights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Gaussian noise: Equivalent to minimizing loss with regularization term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Encourages smooth function: small perturbation in weights leads to small changes in output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Injecting </a:t>
            </a:r>
            <a:r>
              <a:rPr lang="en-US" sz="2400" dirty="0">
                <a:solidFill>
                  <a:srgbClr val="0000FF"/>
                </a:solidFill>
              </a:rPr>
              <a:t>noise in output labels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Better convergence: prevents pursuit of hard probabilities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co-adaptation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291C885F-0B4A-5148-82C2-D50DBCCF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3" y="2250810"/>
            <a:ext cx="7558314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722" y="1847087"/>
            <a:ext cx="5992556" cy="4521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CA0393-6749-B946-ACB3-1069304FF97E}"/>
              </a:ext>
            </a:extLst>
          </p:cNvPr>
          <p:cNvSpPr txBox="1"/>
          <p:nvPr/>
        </p:nvSpPr>
        <p:spPr>
          <a:xfrm>
            <a:off x="1068254" y="983807"/>
            <a:ext cx="1112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 used and highly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1734" y="6368516"/>
            <a:ext cx="613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18754" y="4291024"/>
            <a:ext cx="2778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Test error for different architectures with and without dropout. The networks have 2 to 4 hidden layers each with 1024 to 2048 units.</a:t>
            </a:r>
          </a:p>
        </p:txBody>
      </p:sp>
    </p:spTree>
    <p:extLst>
      <p:ext uri="{BB962C8B-B14F-4D97-AF65-F5344CB8AC3E}">
        <p14:creationId xmlns:p14="http://schemas.microsoft.com/office/powerpoint/2010/main" val="64383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Stochastic 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For each new example/mini-batch: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Randomly </a:t>
            </a:r>
            <a:r>
              <a:rPr lang="en-US" sz="2200" dirty="0">
                <a:solidFill>
                  <a:srgbClr val="0000FF"/>
                </a:solidFill>
              </a:rPr>
              <a:t>sample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a binary mask </a:t>
            </a:r>
            <a:r>
              <a:rPr lang="en-US" sz="2200" i="1" dirty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independently, where </a:t>
            </a:r>
            <a:r>
              <a:rPr lang="en-US" sz="2200" i="1" dirty="0" err="1"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latin typeface="Times"/>
                <a:cs typeface="Times"/>
              </a:rPr>
              <a:t>i</a:t>
            </a:r>
            <a:r>
              <a:rPr lang="en-US" sz="2200" dirty="0">
                <a:latin typeface="Times"/>
                <a:cs typeface="Times"/>
              </a:rPr>
              <a:t> </a:t>
            </a:r>
            <a:r>
              <a:rPr lang="en-US" sz="2200" dirty="0">
                <a:latin typeface="Calibri"/>
                <a:cs typeface="Calibri"/>
              </a:rPr>
              <a:t>indicates if</a:t>
            </a:r>
            <a:r>
              <a:rPr lang="en-US" sz="2200" dirty="0"/>
              <a:t> input/hidden node </a:t>
            </a:r>
            <a:r>
              <a:rPr lang="en-US" sz="2200" i="1" dirty="0" err="1">
                <a:latin typeface="Times"/>
                <a:cs typeface="Times"/>
              </a:rPr>
              <a:t>i</a:t>
            </a:r>
            <a:r>
              <a:rPr lang="en-US" sz="2200" dirty="0"/>
              <a:t> is included</a:t>
            </a:r>
            <a:endParaRPr lang="en-US" sz="2200" i="1" baseline="-25000" dirty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Multiply output of node </a:t>
            </a:r>
            <a:r>
              <a:rPr lang="en-US" sz="2200" i="1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i="1" dirty="0">
                <a:solidFill>
                  <a:srgbClr val="0000FF"/>
                </a:solidFill>
              </a:rPr>
              <a:t> </a:t>
            </a:r>
            <a:r>
              <a:rPr lang="en-US" sz="2200" dirty="0">
                <a:solidFill>
                  <a:srgbClr val="0000FF"/>
                </a:solidFill>
              </a:rPr>
              <a:t>with </a:t>
            </a:r>
            <a:r>
              <a:rPr lang="en-US" sz="2200" i="1" dirty="0" err="1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dirty="0"/>
              <a:t>, and perform gradient update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Typically, an input node is </a:t>
            </a:r>
            <a:r>
              <a:rPr lang="en-US" sz="2400" b="1" dirty="0">
                <a:solidFill>
                  <a:schemeClr val="accent2"/>
                </a:solidFill>
              </a:rPr>
              <a:t>included</a:t>
            </a:r>
            <a:r>
              <a:rPr lang="en-US" sz="2400" dirty="0"/>
              <a:t> with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=0.8</a:t>
            </a:r>
            <a:r>
              <a:rPr lang="en-US" sz="2400" dirty="0"/>
              <a:t>, hidden node with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=0.5.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Weight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think of dropout as training many of sub-networks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</a:t>
            </a:r>
            <a:r>
              <a:rPr lang="en-US" sz="2400" b="1" dirty="0"/>
              <a:t>test time</a:t>
            </a:r>
            <a:r>
              <a:rPr lang="en-US" sz="2400" dirty="0"/>
              <a:t>, we can “aggregate” over these sub-networks by </a:t>
            </a:r>
            <a:r>
              <a:rPr lang="en-US" sz="2400" b="1" dirty="0"/>
              <a:t>reducing connection weights in proportion to dropout probability, </a:t>
            </a:r>
            <a:r>
              <a:rPr lang="en-US" sz="2400" b="1" i="1" dirty="0"/>
              <a:t>p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xmlns="" id="{A176E3BF-A357-184F-9EE8-28342119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3" y="2996378"/>
            <a:ext cx="11155231" cy="304309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xmlns="" id="{F199FBD2-4549-3B4C-A8E4-FA42D6FD7F64}"/>
              </a:ext>
            </a:extLst>
          </p:cNvPr>
          <p:cNvSpPr/>
          <p:nvPr/>
        </p:nvSpPr>
        <p:spPr>
          <a:xfrm>
            <a:off x="2514600" y="5107521"/>
            <a:ext cx="468000" cy="468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xmlns="" id="{71A1499B-F7A9-EB45-BB99-2DBA3F299300}"/>
              </a:ext>
            </a:extLst>
          </p:cNvPr>
          <p:cNvSpPr/>
          <p:nvPr/>
        </p:nvSpPr>
        <p:spPr>
          <a:xfrm>
            <a:off x="4898572" y="4179396"/>
            <a:ext cx="468000" cy="396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xmlns="" id="{435BCAA1-AD53-1049-BF26-55771F35650B}"/>
              </a:ext>
            </a:extLst>
          </p:cNvPr>
          <p:cNvSpPr/>
          <p:nvPr/>
        </p:nvSpPr>
        <p:spPr>
          <a:xfrm>
            <a:off x="10343285" y="4179396"/>
            <a:ext cx="662171" cy="432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DB06403-143D-2E4F-99D2-B2312FFF228F}"/>
              </a:ext>
            </a:extLst>
          </p:cNvPr>
          <p:cNvCxnSpPr/>
          <p:nvPr/>
        </p:nvCxnSpPr>
        <p:spPr>
          <a:xfrm>
            <a:off x="3252866" y="5906125"/>
            <a:ext cx="10193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62988DE-C537-314C-A1A4-E83A9F984CF0}"/>
              </a:ext>
            </a:extLst>
          </p:cNvPr>
          <p:cNvCxnSpPr>
            <a:cxnSpLocks/>
          </p:cNvCxnSpPr>
          <p:nvPr/>
        </p:nvCxnSpPr>
        <p:spPr>
          <a:xfrm>
            <a:off x="9011588" y="5938604"/>
            <a:ext cx="492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8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Points with </a:t>
            </a:r>
            <a:r>
              <a:rPr lang="en-US" sz="2400" dirty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2</a:t>
            </a:r>
            <a:r>
              <a:rPr lang="en-US" sz="2400" baseline="30000" dirty="0">
                <a:solidFill>
                  <a:srgbClr val="000000"/>
                </a:solidFill>
              </a:rPr>
              <a:t>nd</a:t>
            </a:r>
            <a:r>
              <a:rPr lang="en-US" sz="2400" dirty="0">
                <a:solidFill>
                  <a:srgbClr val="000000"/>
                </a:solidFill>
              </a:rPr>
              <a:t>-derivate (Hessian) determines curvature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70" y="2626555"/>
            <a:ext cx="7788793" cy="29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71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25" grpId="0" animBg="1"/>
      <p:bldP spid="220" grpId="0" animBg="1"/>
      <p:bldP spid="221" grpId="0" animBg="1"/>
      <p:bldP spid="222" grpId="0" animBg="1"/>
      <p:bldP spid="3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For sufficiently large neural networks, </a:t>
            </a:r>
            <a:r>
              <a:rPr lang="en-US" sz="2200" dirty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Not important to find true global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8239</TotalTime>
  <Words>2834</Words>
  <Application>Microsoft Macintosh PowerPoint</Application>
  <PresentationFormat>Widescreen</PresentationFormat>
  <Paragraphs>767</Paragraphs>
  <Slides>81</Slides>
  <Notes>62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Calibri</vt:lpstr>
      <vt:lpstr>Cambria Math</vt:lpstr>
      <vt:lpstr>Karla</vt:lpstr>
      <vt:lpstr>Mangal</vt:lpstr>
      <vt:lpstr>Slack-Lato</vt:lpstr>
      <vt:lpstr>Times</vt:lpstr>
      <vt:lpstr>Wingdings</vt:lpstr>
      <vt:lpstr>Arial</vt:lpstr>
      <vt:lpstr>GEC_template</vt:lpstr>
      <vt:lpstr>Equation</vt:lpstr>
      <vt:lpstr>Lecture 21: Optimization and Regularization</vt:lpstr>
      <vt:lpstr>PowerPoint Presentation</vt:lpstr>
      <vt:lpstr>Outline</vt:lpstr>
      <vt:lpstr>Outline</vt:lpstr>
      <vt:lpstr>Outline</vt:lpstr>
      <vt:lpstr>Learning vs. Optimization</vt:lpstr>
      <vt:lpstr>Local Minima</vt:lpstr>
      <vt:lpstr>Critical Points</vt:lpstr>
      <vt:lpstr>Local Minima</vt:lpstr>
      <vt:lpstr>Saddle Points</vt:lpstr>
      <vt:lpstr>Poor Conditioning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Nesterov Momentum</vt:lpstr>
      <vt:lpstr>PowerPoint Presentation</vt:lpstr>
      <vt:lpstr>Outline</vt:lpstr>
      <vt:lpstr>Adaptive Learning Rates</vt:lpstr>
      <vt:lpstr>Adaptive Learning Rates</vt:lpstr>
      <vt:lpstr>Adaptive Learning Rates</vt:lpstr>
      <vt:lpstr>Adaptive Learning Rates</vt:lpstr>
      <vt:lpstr>Adaptive Learning Rates</vt:lpstr>
      <vt:lpstr>AdaGrad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PowerPoint Presentation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PowerPoint Presentation</vt:lpstr>
      <vt:lpstr>Outline</vt:lpstr>
      <vt:lpstr>Regularization</vt:lpstr>
      <vt:lpstr>Outline</vt:lpstr>
      <vt:lpstr>Overfitting</vt:lpstr>
      <vt:lpstr>Norm Penalties</vt:lpstr>
      <vt:lpstr>Norm Penalties</vt:lpstr>
      <vt:lpstr>Norm Penalties</vt:lpstr>
      <vt:lpstr>Norm Penalties as Constraints</vt:lpstr>
      <vt:lpstr>Outline</vt:lpstr>
      <vt:lpstr>Early Stopping</vt:lpstr>
      <vt:lpstr>Early Stopping</vt:lpstr>
      <vt:lpstr>Outline</vt:lpstr>
      <vt:lpstr>Data Augmentation</vt:lpstr>
      <vt:lpstr>Data Augmentation</vt:lpstr>
      <vt:lpstr>Outline</vt:lpstr>
      <vt:lpstr>Sparse Representation </vt:lpstr>
      <vt:lpstr>Sparse Representation </vt:lpstr>
      <vt:lpstr>Sparse Representation </vt:lpstr>
      <vt:lpstr>Sparse Representation </vt:lpstr>
      <vt:lpstr>Outline</vt:lpstr>
      <vt:lpstr>Noise Robustness</vt:lpstr>
      <vt:lpstr>Dropout</vt:lpstr>
      <vt:lpstr>Dropout</vt:lpstr>
      <vt:lpstr>Dropout: Stochastic GD</vt:lpstr>
      <vt:lpstr>Dropout: Weight Scaling</vt:lpstr>
      <vt:lpstr>PowerPoint Presentation</vt:lpstr>
      <vt:lpstr>PowerPoint Presentation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349</cp:revision>
  <cp:lastPrinted>2019-11-18T05:22:47Z</cp:lastPrinted>
  <dcterms:created xsi:type="dcterms:W3CDTF">2017-11-02T16:57:55Z</dcterms:created>
  <dcterms:modified xsi:type="dcterms:W3CDTF">2019-11-18T18:16:10Z</dcterms:modified>
</cp:coreProperties>
</file>